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2021 RRW header.jpeg" descr="2021 RRW heade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34" y="414300"/>
            <a:ext cx="22910932" cy="12887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2021 RRW header.jpeg" descr="2021 RRW header.jpeg"/>
          <p:cNvPicPr>
            <a:picLocks noChangeAspect="1"/>
          </p:cNvPicPr>
          <p:nvPr/>
        </p:nvPicPr>
        <p:blipFill>
          <a:blip r:embed="rId2"/>
          <a:srcRect r="43694"/>
          <a:stretch>
            <a:fillRect/>
          </a:stretch>
        </p:blipFill>
        <p:spPr>
          <a:xfrm>
            <a:off x="16652738" y="241390"/>
            <a:ext cx="7014552" cy="7007627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Rectangle"/>
          <p:cNvSpPr/>
          <p:nvPr/>
        </p:nvSpPr>
        <p:spPr>
          <a:xfrm>
            <a:off x="566935" y="524021"/>
            <a:ext cx="15206958" cy="12649089"/>
          </a:xfrm>
          <a:prstGeom prst="rect">
            <a:avLst/>
          </a:prstGeom>
          <a:ln w="38100">
            <a:solidFill>
              <a:srgbClr val="374C63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60" name="2021 RRW header.jpeg" descr="2021 RRW header.jpeg"/>
          <p:cNvPicPr>
            <a:picLocks noChangeAspect="1"/>
          </p:cNvPicPr>
          <p:nvPr/>
        </p:nvPicPr>
        <p:blipFill>
          <a:blip r:embed="rId2"/>
          <a:srcRect l="55138" t="14778" r="513" b="14778"/>
          <a:stretch>
            <a:fillRect/>
          </a:stretch>
        </p:blipFill>
        <p:spPr>
          <a:xfrm>
            <a:off x="17077990" y="7267877"/>
            <a:ext cx="6163905" cy="5507328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GOAL is to raise $150,000…"/>
          <p:cNvSpPr txBox="1"/>
          <p:nvPr/>
        </p:nvSpPr>
        <p:spPr>
          <a:xfrm>
            <a:off x="1583924" y="1074366"/>
            <a:ext cx="14042306" cy="11567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4600">
                <a:solidFill>
                  <a:srgbClr val="374C63"/>
                </a:solidFill>
              </a:defRPr>
            </a:pPr>
            <a:r>
              <a:rPr b="1" dirty="0">
                <a:latin typeface="Gotham" panose="02000504050000020004" pitchFamily="2" charset="0"/>
              </a:rPr>
              <a:t>GOAL</a:t>
            </a:r>
            <a:r>
              <a:rPr dirty="0">
                <a:latin typeface="Gotham" panose="02000504050000020004" pitchFamily="2" charset="0"/>
              </a:rPr>
              <a:t> is to raise $</a:t>
            </a:r>
            <a:r>
              <a:rPr b="1" dirty="0">
                <a:latin typeface="Gotham" panose="02000504050000020004" pitchFamily="2" charset="0"/>
              </a:rPr>
              <a:t>150,000</a:t>
            </a:r>
            <a:r>
              <a:rPr dirty="0">
                <a:latin typeface="Gotham" panose="02000504050000020004" pitchFamily="2" charset="0"/>
              </a:rPr>
              <a:t> </a:t>
            </a:r>
          </a:p>
          <a:p>
            <a:pPr lvl="1"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to support our central city ministries </a:t>
            </a:r>
          </a:p>
          <a:p>
            <a:pPr lvl="1"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helping people living in </a:t>
            </a:r>
            <a:r>
              <a:rPr b="1" dirty="0">
                <a:latin typeface="Gotham" panose="02000504050000020004" pitchFamily="2" charset="0"/>
              </a:rPr>
              <a:t>poverty</a:t>
            </a:r>
            <a:r>
              <a:rPr dirty="0">
                <a:latin typeface="Gotham" panose="02000504050000020004" pitchFamily="2" charset="0"/>
              </a:rPr>
              <a:t>  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endParaRPr dirty="0">
              <a:latin typeface="Gotham" panose="02000504050000020004" pitchFamily="2" charset="0"/>
            </a:endParaRPr>
          </a:p>
          <a:p>
            <a:pPr algn="l" defTabSz="457200">
              <a:defRPr sz="4600" b="1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Ministries such as …</a:t>
            </a:r>
          </a:p>
          <a:p>
            <a:pPr lvl="1"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• Food pantries, meal programs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	• Health and wellness clinics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	• Clothing pantries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	• Safe baby programs, clean water campaigns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	• Urban internships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	• After school programs and summer camps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	• GED and legal support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	• Drug and alcohol counseling</a:t>
            </a:r>
          </a:p>
          <a:p>
            <a:pPr algn="l" defTabSz="457200">
              <a:defRPr sz="4600">
                <a:solidFill>
                  <a:srgbClr val="374C63"/>
                </a:solidFill>
              </a:defRPr>
            </a:pPr>
            <a:endParaRPr dirty="0">
              <a:latin typeface="Gotham" panose="02000504050000020004" pitchFamily="2" charset="0"/>
            </a:endParaRPr>
          </a:p>
          <a:p>
            <a:pPr defTabSz="457200">
              <a:defRPr sz="4600" b="1" i="1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Can’t attend?  Please contribute!</a:t>
            </a:r>
          </a:p>
          <a:p>
            <a:pPr defTabSz="457200">
              <a:defRPr sz="5500" b="1" i="1">
                <a:solidFill>
                  <a:srgbClr val="374C63"/>
                </a:solidFill>
              </a:defRPr>
            </a:pPr>
            <a:r>
              <a:rPr dirty="0">
                <a:latin typeface="Gotham" panose="02000504050000020004" pitchFamily="2" charset="0"/>
              </a:rPr>
              <a:t>outreachforhope.org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2021 RRW header.jpeg" descr="2021 RRW header.jpeg"/>
          <p:cNvPicPr>
            <a:picLocks noChangeAspect="1"/>
          </p:cNvPicPr>
          <p:nvPr/>
        </p:nvPicPr>
        <p:blipFill>
          <a:blip r:embed="rId2"/>
          <a:srcRect r="43694"/>
          <a:stretch>
            <a:fillRect/>
          </a:stretch>
        </p:blipFill>
        <p:spPr>
          <a:xfrm>
            <a:off x="16652738" y="241390"/>
            <a:ext cx="7014552" cy="7007627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NEW this year:…"/>
          <p:cNvSpPr txBox="1"/>
          <p:nvPr/>
        </p:nvSpPr>
        <p:spPr>
          <a:xfrm>
            <a:off x="762915" y="3159179"/>
            <a:ext cx="14814999" cy="789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ct val="110000"/>
              </a:lnSpc>
              <a:defRPr sz="6600" u="sng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b="1" dirty="0">
                <a:latin typeface="Gotham" panose="02000504050000020004" pitchFamily="2" charset="0"/>
              </a:rPr>
              <a:t>NEW</a:t>
            </a:r>
            <a:r>
              <a:rPr dirty="0">
                <a:latin typeface="Gotham" panose="02000504050000020004" pitchFamily="2" charset="0"/>
              </a:rPr>
              <a:t> this year:</a:t>
            </a:r>
          </a:p>
          <a:p>
            <a:pPr algn="l" defTabSz="457200">
              <a:lnSpc>
                <a:spcPct val="110000"/>
              </a:lnSpc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endParaRPr dirty="0">
              <a:latin typeface="Gotham" panose="02000504050000020004" pitchFamily="2" charset="0"/>
            </a:endParaRP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b="1" dirty="0">
                <a:latin typeface="Gotham" panose="02000504050000020004" pitchFamily="2" charset="0"/>
              </a:rPr>
              <a:t>4 Sites</a:t>
            </a:r>
            <a:r>
              <a:rPr dirty="0">
                <a:latin typeface="Gotham" panose="02000504050000020004" pitchFamily="2" charset="0"/>
              </a:rPr>
              <a:t> (New </a:t>
            </a:r>
            <a:r>
              <a:rPr b="1" dirty="0">
                <a:latin typeface="Gotham" panose="02000504050000020004" pitchFamily="2" charset="0"/>
              </a:rPr>
              <a:t>Milwaukee</a:t>
            </a:r>
            <a:r>
              <a:rPr dirty="0">
                <a:latin typeface="Gotham" panose="02000504050000020004" pitchFamily="2" charset="0"/>
              </a:rPr>
              <a:t> location)</a:t>
            </a:r>
            <a:endParaRPr lang="en-US" dirty="0">
              <a:latin typeface="Gotham" panose="02000504050000020004" pitchFamily="2" charset="0"/>
            </a:endParaRP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dirty="0">
                <a:latin typeface="Gotham" panose="02000504050000020004" pitchFamily="2" charset="0"/>
              </a:rPr>
              <a:t>2</a:t>
            </a:r>
            <a:r>
              <a:rPr lang="en-US" dirty="0">
                <a:latin typeface="Gotham" panose="02000504050000020004" pitchFamily="2" charset="0"/>
              </a:rPr>
              <a:t>-</a:t>
            </a:r>
            <a:r>
              <a:rPr dirty="0">
                <a:latin typeface="Gotham" panose="02000504050000020004" pitchFamily="2" charset="0"/>
              </a:rPr>
              <a:t>mile </a:t>
            </a:r>
            <a:r>
              <a:rPr b="1" dirty="0">
                <a:latin typeface="Gotham" panose="02000504050000020004" pitchFamily="2" charset="0"/>
              </a:rPr>
              <a:t>WALK</a:t>
            </a:r>
            <a:r>
              <a:rPr dirty="0">
                <a:latin typeface="Gotham" panose="02000504050000020004" pitchFamily="2" charset="0"/>
              </a:rPr>
              <a:t> at each location</a:t>
            </a:r>
            <a:endParaRPr lang="en-US" dirty="0">
              <a:latin typeface="Gotham" panose="02000504050000020004" pitchFamily="2" charset="0"/>
            </a:endParaRP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dirty="0">
                <a:latin typeface="Gotham" panose="02000504050000020004" pitchFamily="2" charset="0"/>
              </a:rPr>
              <a:t>New </a:t>
            </a:r>
            <a:r>
              <a:rPr b="1" dirty="0">
                <a:latin typeface="Gotham" panose="02000504050000020004" pitchFamily="2" charset="0"/>
              </a:rPr>
              <a:t>Kenosha 25 miles ride</a:t>
            </a:r>
            <a:r>
              <a:rPr dirty="0">
                <a:latin typeface="Gotham" panose="02000504050000020004" pitchFamily="2" charset="0"/>
              </a:rPr>
              <a:t> along the lake</a:t>
            </a:r>
            <a:endParaRPr lang="en-US" dirty="0">
              <a:latin typeface="Gotham" panose="02000504050000020004" pitchFamily="2" charset="0"/>
            </a:endParaRP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b="1" dirty="0">
                <a:latin typeface="Gotham" panose="02000504050000020004" pitchFamily="2" charset="0"/>
              </a:rPr>
              <a:t>COVID</a:t>
            </a:r>
            <a:r>
              <a:rPr dirty="0">
                <a:latin typeface="Gotham" panose="02000504050000020004" pitchFamily="2" charset="0"/>
              </a:rPr>
              <a:t> safe food and registration</a:t>
            </a:r>
            <a:endParaRPr lang="en-US" dirty="0">
              <a:latin typeface="Gotham" panose="02000504050000020004" pitchFamily="2" charset="0"/>
            </a:endParaRP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b="1" dirty="0">
                <a:latin typeface="Gotham" panose="02000504050000020004" pitchFamily="2" charset="0"/>
              </a:rPr>
              <a:t>Fellowship</a:t>
            </a:r>
            <a:r>
              <a:rPr dirty="0">
                <a:latin typeface="Gotham" panose="02000504050000020004" pitchFamily="2" charset="0"/>
              </a:rPr>
              <a:t> afterwards, kids games</a:t>
            </a:r>
            <a:endParaRPr lang="en-US" dirty="0">
              <a:latin typeface="Gotham" panose="02000504050000020004" pitchFamily="2" charset="0"/>
            </a:endParaRP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b="1" dirty="0">
                <a:latin typeface="Gotham" panose="02000504050000020004" pitchFamily="2" charset="0"/>
              </a:rPr>
              <a:t>No</a:t>
            </a:r>
            <a:r>
              <a:rPr dirty="0">
                <a:latin typeface="Gotham" panose="02000504050000020004" pitchFamily="2" charset="0"/>
              </a:rPr>
              <a:t> registration </a:t>
            </a:r>
            <a:r>
              <a:rPr b="1" dirty="0">
                <a:latin typeface="Gotham" panose="02000504050000020004" pitchFamily="2" charset="0"/>
              </a:rPr>
              <a:t>FEE</a:t>
            </a:r>
            <a:r>
              <a:rPr dirty="0">
                <a:latin typeface="Gotham" panose="02000504050000020004" pitchFamily="2" charset="0"/>
              </a:rPr>
              <a:t> - pay what you can</a:t>
            </a:r>
            <a:endParaRPr lang="en-US" dirty="0">
              <a:latin typeface="Gotham" panose="02000504050000020004" pitchFamily="2" charset="0"/>
            </a:endParaRP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b="1" dirty="0">
                <a:latin typeface="Gotham" panose="02000504050000020004" pitchFamily="2" charset="0"/>
              </a:rPr>
              <a:t>VIRTUAL</a:t>
            </a:r>
            <a:r>
              <a:rPr dirty="0">
                <a:latin typeface="Gotham" panose="02000504050000020004" pitchFamily="2" charset="0"/>
              </a:rPr>
              <a:t> - RUN is virtual</a:t>
            </a:r>
          </a:p>
        </p:txBody>
      </p:sp>
      <p:sp>
        <p:nvSpPr>
          <p:cNvPr id="155" name="Rectangle"/>
          <p:cNvSpPr/>
          <p:nvPr/>
        </p:nvSpPr>
        <p:spPr>
          <a:xfrm>
            <a:off x="566935" y="524021"/>
            <a:ext cx="15380507" cy="12649089"/>
          </a:xfrm>
          <a:prstGeom prst="rect">
            <a:avLst/>
          </a:prstGeom>
          <a:ln w="38100">
            <a:solidFill>
              <a:srgbClr val="374C63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56" name="2021 RRW header.jpeg" descr="2021 RRW header.jpeg"/>
          <p:cNvPicPr>
            <a:picLocks noChangeAspect="1"/>
          </p:cNvPicPr>
          <p:nvPr/>
        </p:nvPicPr>
        <p:blipFill>
          <a:blip r:embed="rId2"/>
          <a:srcRect l="55138" t="14778" r="513" b="14778"/>
          <a:stretch>
            <a:fillRect/>
          </a:stretch>
        </p:blipFill>
        <p:spPr>
          <a:xfrm>
            <a:off x="17077990" y="7267877"/>
            <a:ext cx="6163905" cy="55073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359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2021 RRW header.jpeg" descr="2021 RRW header.jpeg"/>
          <p:cNvPicPr>
            <a:picLocks noChangeAspect="1"/>
          </p:cNvPicPr>
          <p:nvPr/>
        </p:nvPicPr>
        <p:blipFill>
          <a:blip r:embed="rId2"/>
          <a:srcRect r="43694"/>
          <a:stretch>
            <a:fillRect/>
          </a:stretch>
        </p:blipFill>
        <p:spPr>
          <a:xfrm>
            <a:off x="16652738" y="241390"/>
            <a:ext cx="7014552" cy="7007627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NEW this year:…"/>
          <p:cNvSpPr txBox="1"/>
          <p:nvPr/>
        </p:nvSpPr>
        <p:spPr>
          <a:xfrm>
            <a:off x="762915" y="1467788"/>
            <a:ext cx="14814999" cy="11282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ct val="110000"/>
              </a:lnSpc>
              <a:defRPr sz="6600" u="sng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lang="en-US" b="1" dirty="0">
                <a:latin typeface="Gotham" panose="02000504050000020004" pitchFamily="2" charset="0"/>
              </a:rPr>
              <a:t>WAUKESHA COUNTY SITE</a:t>
            </a:r>
            <a:endParaRPr dirty="0">
              <a:latin typeface="Gotham" panose="02000504050000020004" pitchFamily="2" charset="0"/>
            </a:endParaRPr>
          </a:p>
          <a:p>
            <a:pPr algn="l" defTabSz="457200">
              <a:lnSpc>
                <a:spcPct val="110000"/>
              </a:lnSpc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endParaRPr dirty="0">
              <a:latin typeface="Gotham" panose="02000504050000020004" pitchFamily="2" charset="0"/>
            </a:endParaRPr>
          </a:p>
          <a:p>
            <a:pPr algn="l" defTabSz="457200">
              <a:lnSpc>
                <a:spcPct val="110000"/>
              </a:lnSpc>
              <a:buSzPct val="123000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lang="en-US" dirty="0">
                <a:latin typeface="Gotham" panose="02000504050000020004" pitchFamily="2" charset="0"/>
              </a:rPr>
              <a:t>Route options start and end at </a:t>
            </a:r>
            <a:r>
              <a:rPr lang="en-US" b="1" dirty="0">
                <a:latin typeface="Gotham" panose="02000504050000020004" pitchFamily="2" charset="0"/>
              </a:rPr>
              <a:t>Cory Municipal Park </a:t>
            </a:r>
            <a:r>
              <a:rPr lang="en-US" dirty="0">
                <a:latin typeface="Gotham" panose="02000504050000020004" pitchFamily="2" charset="0"/>
              </a:rPr>
              <a:t>in Dousman:</a:t>
            </a:r>
          </a:p>
          <a:p>
            <a:pPr algn="l" defTabSz="457200">
              <a:lnSpc>
                <a:spcPct val="110000"/>
              </a:lnSpc>
              <a:buSzPct val="123000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endParaRPr lang="en-US" dirty="0">
              <a:latin typeface="Gotham" panose="02000504050000020004" pitchFamily="2" charset="0"/>
            </a:endParaRP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lang="en-US" b="1" dirty="0">
                <a:latin typeface="Gotham" panose="02000504050000020004" pitchFamily="2" charset="0"/>
              </a:rPr>
              <a:t>3 road rides</a:t>
            </a:r>
            <a:r>
              <a:rPr lang="en-US" dirty="0">
                <a:latin typeface="Gotham" panose="02000504050000020004" pitchFamily="2" charset="0"/>
              </a:rPr>
              <a:t> for experienced riders (20/30/50 miles)</a:t>
            </a: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lang="en-US" b="1" dirty="0">
                <a:latin typeface="Gotham" panose="02000504050000020004" pitchFamily="2" charset="0"/>
              </a:rPr>
              <a:t>A 14-mile family friendly trail ride </a:t>
            </a:r>
            <a:r>
              <a:rPr lang="en-US" dirty="0">
                <a:latin typeface="Gotham" panose="02000504050000020004" pitchFamily="2" charset="0"/>
              </a:rPr>
              <a:t>on the Glacial Drumlin Trail</a:t>
            </a:r>
          </a:p>
          <a:p>
            <a:pPr marL="685800" indent="-685800" algn="l" defTabSz="457200">
              <a:lnSpc>
                <a:spcPct val="110000"/>
              </a:lnSpc>
              <a:buSzPct val="123000"/>
              <a:buFont typeface="Arial" panose="020B0604020202020204" pitchFamily="34" charset="0"/>
              <a:buChar char="•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lang="en-US" b="1" dirty="0">
                <a:latin typeface="Gotham" panose="02000504050000020004" pitchFamily="2" charset="0"/>
              </a:rPr>
              <a:t>A 2-mile walk</a:t>
            </a:r>
            <a:r>
              <a:rPr lang="en-US" dirty="0">
                <a:latin typeface="Gotham" panose="02000504050000020004" pitchFamily="2" charset="0"/>
              </a:rPr>
              <a:t> (NEW THIS YEAR!)</a:t>
            </a:r>
          </a:p>
          <a:p>
            <a:pPr algn="l" defTabSz="457200">
              <a:lnSpc>
                <a:spcPct val="110000"/>
              </a:lnSpc>
              <a:buSzPct val="123000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endParaRPr lang="en-US" dirty="0">
              <a:latin typeface="Gotham" panose="02000504050000020004" pitchFamily="2" charset="0"/>
            </a:endParaRPr>
          </a:p>
          <a:p>
            <a:pPr algn="l" defTabSz="457200">
              <a:lnSpc>
                <a:spcPct val="110000"/>
              </a:lnSpc>
              <a:buSzPct val="123000"/>
              <a:defRPr sz="5000">
                <a:solidFill>
                  <a:srgbClr val="374C63"/>
                </a:solidFill>
                <a:latin typeface="Gotham-Book"/>
                <a:ea typeface="Gotham-Book"/>
                <a:cs typeface="Gotham-Book"/>
                <a:sym typeface="Gotham-Book"/>
              </a:defRPr>
            </a:pPr>
            <a:r>
              <a:rPr lang="en-US" dirty="0">
                <a:latin typeface="Gotham" panose="02000504050000020004" pitchFamily="2" charset="0"/>
              </a:rPr>
              <a:t>Afterwards, join us for an outdoor boxed lunch, fellowship, and fun family activities!</a:t>
            </a:r>
          </a:p>
        </p:txBody>
      </p:sp>
      <p:sp>
        <p:nvSpPr>
          <p:cNvPr id="155" name="Rectangle"/>
          <p:cNvSpPr/>
          <p:nvPr/>
        </p:nvSpPr>
        <p:spPr>
          <a:xfrm>
            <a:off x="566935" y="524021"/>
            <a:ext cx="15380507" cy="12649089"/>
          </a:xfrm>
          <a:prstGeom prst="rect">
            <a:avLst/>
          </a:prstGeom>
          <a:ln w="38100">
            <a:solidFill>
              <a:srgbClr val="374C63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56" name="2021 RRW header.jpeg" descr="2021 RRW header.jpeg"/>
          <p:cNvPicPr>
            <a:picLocks noChangeAspect="1"/>
          </p:cNvPicPr>
          <p:nvPr/>
        </p:nvPicPr>
        <p:blipFill>
          <a:blip r:embed="rId2"/>
          <a:srcRect l="55138" t="14778" r="513" b="14778"/>
          <a:stretch>
            <a:fillRect/>
          </a:stretch>
        </p:blipFill>
        <p:spPr>
          <a:xfrm>
            <a:off x="17077990" y="7267877"/>
            <a:ext cx="6163905" cy="55073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189</Words>
  <Application>Microsoft Office PowerPoint</Application>
  <PresentationFormat>Custom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Gotham</vt:lpstr>
      <vt:lpstr>Helvetica Neue</vt:lpstr>
      <vt:lpstr>Helvetica Neue Medium</vt:lpstr>
      <vt:lpstr>21_BasicWhite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Robyn Di Giacinto</cp:lastModifiedBy>
  <cp:revision>2</cp:revision>
  <dcterms:modified xsi:type="dcterms:W3CDTF">2021-07-27T20:34:30Z</dcterms:modified>
</cp:coreProperties>
</file>